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6" r:id="rId3"/>
    <p:sldId id="267" r:id="rId4"/>
    <p:sldId id="268" r:id="rId5"/>
    <p:sldId id="269" r:id="rId6"/>
    <p:sldId id="270" r:id="rId7"/>
    <p:sldId id="271" r:id="rId8"/>
    <p:sldId id="272"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8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51227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44485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4131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57DCA1-B1FC-4100-A00C-B68760D20C1D}" type="datetimeFigureOut">
              <a:rPr lang="en-IN" smtClean="0"/>
              <a:t>19-07-2022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0926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7DCA1-B1FC-4100-A00C-B68760D20C1D}" type="datetimeFigureOut">
              <a:rPr lang="en-IN" smtClean="0"/>
              <a:t>19-07-2022</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386810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34F5BE-B4AF-4926-AAE7-BA7ABFA61238}" type="slidenum">
              <a:rPr lang="en-IN" smtClean="0"/>
              <a:t>‹#›</a:t>
            </a:fld>
            <a:endParaRPr lang="en-IN"/>
          </a:p>
        </p:txBody>
      </p:sp>
    </p:spTree>
    <p:extLst>
      <p:ext uri="{BB962C8B-B14F-4D97-AF65-F5344CB8AC3E}">
        <p14:creationId xmlns:p14="http://schemas.microsoft.com/office/powerpoint/2010/main" val="26688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57DCA1-B1FC-4100-A00C-B68760D20C1D}" type="datetimeFigureOut">
              <a:rPr lang="en-IN" smtClean="0"/>
              <a:t>19-07-2022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23219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84475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57DCA1-B1FC-4100-A00C-B68760D20C1D}" type="datetimeFigureOut">
              <a:rPr lang="en-IN" smtClean="0"/>
              <a:t>19-07-2022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34F5BE-B4AF-4926-AAE7-BA7ABFA61238}" type="slidenum">
              <a:rPr lang="en-IN" smtClean="0"/>
              <a:t>‹#›</a:t>
            </a:fld>
            <a:endParaRPr lang="en-IN"/>
          </a:p>
        </p:txBody>
      </p:sp>
    </p:spTree>
    <p:extLst>
      <p:ext uri="{BB962C8B-B14F-4D97-AF65-F5344CB8AC3E}">
        <p14:creationId xmlns:p14="http://schemas.microsoft.com/office/powerpoint/2010/main" val="12504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7DCA1-B1FC-4100-A00C-B68760D20C1D}" type="datetimeFigureOut">
              <a:rPr lang="en-IN" smtClean="0"/>
              <a:t>19-07-2022</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34F5BE-B4AF-4926-AAE7-BA7ABFA61238}"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59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5E95-0D96-4433-4FEC-ECF087533966}"/>
              </a:ext>
            </a:extLst>
          </p:cNvPr>
          <p:cNvSpPr>
            <a:spLocks noGrp="1"/>
          </p:cNvSpPr>
          <p:nvPr>
            <p:ph type="ctrTitle"/>
          </p:nvPr>
        </p:nvSpPr>
        <p:spPr>
          <a:xfrm>
            <a:off x="1097280" y="1413933"/>
            <a:ext cx="10058400" cy="1270000"/>
          </a:xfrm>
        </p:spPr>
        <p:txBody>
          <a:bodyPr>
            <a:normAutofit/>
          </a:bodyPr>
          <a:lstStyle/>
          <a:p>
            <a:pPr algn="ctr"/>
            <a:r>
              <a:rPr lang="hi-IN" sz="3200" b="1" i="0" dirty="0">
                <a:solidFill>
                  <a:schemeClr val="tx1"/>
                </a:solidFill>
                <a:effectLst/>
                <a:latin typeface="Open Sans" panose="020B0604020202020204" pitchFamily="34" charset="0"/>
              </a:rPr>
              <a:t>वैज्ञानिक तथा तकनीकी शब्दावली आयोग</a:t>
            </a:r>
          </a:p>
        </p:txBody>
      </p:sp>
      <p:sp>
        <p:nvSpPr>
          <p:cNvPr id="3" name="Subtitle 2">
            <a:extLst>
              <a:ext uri="{FF2B5EF4-FFF2-40B4-BE49-F238E27FC236}">
                <a16:creationId xmlns:a16="http://schemas.microsoft.com/office/drawing/2014/main" id="{407C6934-6A30-D917-BDC4-9052F4970CCC}"/>
              </a:ext>
            </a:extLst>
          </p:cNvPr>
          <p:cNvSpPr>
            <a:spLocks noGrp="1"/>
          </p:cNvSpPr>
          <p:nvPr>
            <p:ph type="subTitle" idx="1"/>
          </p:nvPr>
        </p:nvSpPr>
        <p:spPr/>
        <p:txBody>
          <a:bodyPr/>
          <a:lstStyle/>
          <a:p>
            <a:pPr algn="ctr"/>
            <a:r>
              <a:rPr lang="en-IN" dirty="0"/>
              <a:t>HIND204</a:t>
            </a:r>
            <a:r>
              <a:rPr lang="hi-IN" dirty="0"/>
              <a:t>  कार्यालयी </a:t>
            </a:r>
            <a:r>
              <a:rPr lang="hi-IN"/>
              <a:t>हिंदी </a:t>
            </a:r>
            <a:endParaRPr lang="en-IN" dirty="0"/>
          </a:p>
          <a:p>
            <a:endParaRPr lang="en-IN" dirty="0"/>
          </a:p>
        </p:txBody>
      </p:sp>
    </p:spTree>
    <p:extLst>
      <p:ext uri="{BB962C8B-B14F-4D97-AF65-F5344CB8AC3E}">
        <p14:creationId xmlns:p14="http://schemas.microsoft.com/office/powerpoint/2010/main" val="202546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1E1E6-FE5D-E68D-F101-5D5BF8A2584F}"/>
              </a:ext>
            </a:extLst>
          </p:cNvPr>
          <p:cNvSpPr>
            <a:spLocks noGrp="1"/>
          </p:cNvSpPr>
          <p:nvPr>
            <p:ph type="title"/>
          </p:nvPr>
        </p:nvSpPr>
        <p:spPr/>
        <p:txBody>
          <a:bodyPr/>
          <a:lstStyle/>
          <a:p>
            <a:r>
              <a:rPr lang="hi-IN" dirty="0"/>
              <a:t>प्रस्तावना:-</a:t>
            </a:r>
            <a:endParaRPr lang="en-IN" dirty="0"/>
          </a:p>
        </p:txBody>
      </p:sp>
      <p:sp>
        <p:nvSpPr>
          <p:cNvPr id="3" name="Content Placeholder 2">
            <a:extLst>
              <a:ext uri="{FF2B5EF4-FFF2-40B4-BE49-F238E27FC236}">
                <a16:creationId xmlns:a16="http://schemas.microsoft.com/office/drawing/2014/main" id="{5B4D66E5-78BE-105A-943D-F9F7415BD3D7}"/>
              </a:ext>
            </a:extLst>
          </p:cNvPr>
          <p:cNvSpPr>
            <a:spLocks noGrp="1"/>
          </p:cNvSpPr>
          <p:nvPr>
            <p:ph idx="1"/>
          </p:nvPr>
        </p:nvSpPr>
        <p:spPr>
          <a:xfrm>
            <a:off x="1097280" y="1845733"/>
            <a:ext cx="10058400" cy="4436533"/>
          </a:xfrm>
        </p:spPr>
        <p:txBody>
          <a:bodyPr>
            <a:normAutofit/>
          </a:bodyPr>
          <a:lstStyle/>
          <a:p>
            <a:pPr algn="just">
              <a:lnSpc>
                <a:spcPct val="160000"/>
              </a:lnSpc>
            </a:pPr>
            <a:r>
              <a:rPr lang="hi-IN" sz="1600" dirty="0"/>
              <a:t>वैज्ञानिक और तकनीकी शब्‍दावली आयोग का गठन संविधान के अनुच्‍छेद 344 के खण्‍ड (4) के परंतुक के अंतर्गत भारत सरकार के एक संकल्‍प के द्वारा निम्‍नलिखित उद्देश्‍यों के साथ 21 दिसम्‍बर, 1960 में किया गया था- हिन्‍दी और सभी भारतीय भाषाओं में वैज्ञानिक और तकनीकी शब्‍दों का विकास करना और परिभाषित करना; शब्‍दावलियों को प्रकाशित करना; पारिभाषिक शब्‍दकोश एवं विश्‍वकोश तैयार करना; यह देखना कि विकसित किए गए शब्‍द और उनकी परिभाषाएं छात्रों, शिक्षकों, विद्वानों, वैज्ञानिकों, अधिकारियों आदि को पहुंचती हैं; (कार्यशालाओं/संगोष्ठियों/प्रबोधन कार्यक्रमों के जरिए) किए गए कार्य के संबंध में उपयोगी फीडबैक प्राप्‍त करके उचित उपयोग/आवश्‍यक अद्यतन/संशोधन/सुधार सुनिश्चित करना, हिन्‍दी और अन्‍य भारतीय भाषाओं में शब्‍दावली की एकरूपता सुनिश्चित करने हेतु सभी राज्‍यों के साथ समन्‍वय करना।</a:t>
            </a:r>
            <a:endParaRPr lang="en-IN" sz="1600" dirty="0"/>
          </a:p>
        </p:txBody>
      </p:sp>
    </p:spTree>
    <p:extLst>
      <p:ext uri="{BB962C8B-B14F-4D97-AF65-F5344CB8AC3E}">
        <p14:creationId xmlns:p14="http://schemas.microsoft.com/office/powerpoint/2010/main" val="1589010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68BA-6968-ECE2-EAD7-8A7026D57F27}"/>
              </a:ext>
            </a:extLst>
          </p:cNvPr>
          <p:cNvSpPr>
            <a:spLocks noGrp="1"/>
          </p:cNvSpPr>
          <p:nvPr>
            <p:ph type="title"/>
          </p:nvPr>
        </p:nvSpPr>
        <p:spPr/>
        <p:txBody>
          <a:bodyPr/>
          <a:lstStyle/>
          <a:p>
            <a:r>
              <a:rPr lang="hi-IN" sz="4800" i="0" dirty="0">
                <a:solidFill>
                  <a:schemeClr val="tx1"/>
                </a:solidFill>
                <a:effectLst/>
                <a:latin typeface="Open Sans" panose="020B0604020202020204" pitchFamily="34" charset="0"/>
              </a:rPr>
              <a:t>तकनीकी शब्दावली आयोग </a:t>
            </a:r>
            <a:r>
              <a:rPr lang="hi-IN" dirty="0"/>
              <a:t>निम्‍नलिखित कार्य करता है :-</a:t>
            </a:r>
            <a:endParaRPr lang="en-IN" dirty="0"/>
          </a:p>
        </p:txBody>
      </p:sp>
      <p:sp>
        <p:nvSpPr>
          <p:cNvPr id="3" name="Content Placeholder 2">
            <a:extLst>
              <a:ext uri="{FF2B5EF4-FFF2-40B4-BE49-F238E27FC236}">
                <a16:creationId xmlns:a16="http://schemas.microsoft.com/office/drawing/2014/main" id="{5469846A-470B-81E2-C63F-046F4038674B}"/>
              </a:ext>
            </a:extLst>
          </p:cNvPr>
          <p:cNvSpPr>
            <a:spLocks noGrp="1"/>
          </p:cNvSpPr>
          <p:nvPr>
            <p:ph idx="1"/>
          </p:nvPr>
        </p:nvSpPr>
        <p:spPr/>
        <p:txBody>
          <a:bodyPr>
            <a:normAutofit fontScale="85000" lnSpcReduction="20000"/>
          </a:bodyPr>
          <a:lstStyle/>
          <a:p>
            <a:pPr>
              <a:lnSpc>
                <a:spcPct val="100000"/>
              </a:lnSpc>
              <a:buFont typeface="Wingdings" panose="05000000000000000000" pitchFamily="2" charset="2"/>
              <a:buChar char="v"/>
            </a:pPr>
            <a:r>
              <a:rPr lang="hi-IN" dirty="0"/>
              <a:t>अंग्रेजी/हिन्‍दी तथा अन्‍य भारतीय भाषाओं के संबंध में द्विभाषी और त्रिभाषी शब्‍दावलियां तैयार करना तथा उनका प्रकाशन करना।</a:t>
            </a:r>
          </a:p>
          <a:p>
            <a:pPr>
              <a:lnSpc>
                <a:spcPct val="100000"/>
              </a:lnSpc>
              <a:buFont typeface="Wingdings" panose="05000000000000000000" pitchFamily="2" charset="2"/>
              <a:buChar char="v"/>
            </a:pPr>
            <a:r>
              <a:rPr lang="hi-IN" dirty="0"/>
              <a:t>राष्‍ट्रीय शब्‍दावली तैयार करना और उसका प्रकाशन करना।</a:t>
            </a:r>
          </a:p>
          <a:p>
            <a:pPr>
              <a:lnSpc>
                <a:spcPct val="100000"/>
              </a:lnSpc>
              <a:buFont typeface="Wingdings" panose="05000000000000000000" pitchFamily="2" charset="2"/>
              <a:buChar char="v"/>
            </a:pPr>
            <a:r>
              <a:rPr lang="hi-IN" dirty="0"/>
              <a:t>स्‍कूल स्‍तर की शब्‍दावली और विभागीय शब्‍दावलियों की पहचान करना और उनका प्रकाशन करना।</a:t>
            </a:r>
          </a:p>
          <a:p>
            <a:pPr>
              <a:lnSpc>
                <a:spcPct val="100000"/>
              </a:lnSpc>
              <a:buFont typeface="Wingdings" panose="05000000000000000000" pitchFamily="2" charset="2"/>
              <a:buChar char="v"/>
            </a:pPr>
            <a:r>
              <a:rPr lang="hi-IN" dirty="0"/>
              <a:t>अखिल भारतीय शब्‍दों की पहचान करना।</a:t>
            </a:r>
          </a:p>
          <a:p>
            <a:pPr>
              <a:lnSpc>
                <a:spcPct val="100000"/>
              </a:lnSpc>
              <a:buFont typeface="Wingdings" panose="05000000000000000000" pitchFamily="2" charset="2"/>
              <a:buChar char="v"/>
            </a:pPr>
            <a:r>
              <a:rPr lang="hi-IN" dirty="0"/>
              <a:t>पारिभाषिक शब्‍दकोशों और विश्‍वकोशों को तैयार करना।</a:t>
            </a:r>
          </a:p>
          <a:p>
            <a:pPr>
              <a:lnSpc>
                <a:spcPct val="100000"/>
              </a:lnSpc>
              <a:buFont typeface="Wingdings" panose="05000000000000000000" pitchFamily="2" charset="2"/>
              <a:buChar char="v"/>
            </a:pPr>
            <a:r>
              <a:rPr lang="hi-IN" dirty="0"/>
              <a:t>विश्‍वविद्यालय स्‍तर की पाठ्य-पुस्‍तकों, मोनोग्राफों और पत्रिकाओं को तैयार करना।</a:t>
            </a:r>
          </a:p>
          <a:p>
            <a:pPr>
              <a:lnSpc>
                <a:spcPct val="100000"/>
              </a:lnSpc>
              <a:buFont typeface="Wingdings" panose="05000000000000000000" pitchFamily="2" charset="2"/>
              <a:buChar char="v"/>
            </a:pPr>
            <a:r>
              <a:rPr lang="hi-IN" dirty="0"/>
              <a:t>ग्रंथ अकादमियों, पाठ्य-पुस्‍तक बोर्डों और विश्‍वविद्यालय प्रकोष्‍ठों को क्षेत्रीय भाषाओं में विश्‍वविद्यालय स्‍तरीय पुस्‍तकों के लिए सहायता अनुदान।</a:t>
            </a:r>
          </a:p>
          <a:p>
            <a:pPr>
              <a:lnSpc>
                <a:spcPct val="100000"/>
              </a:lnSpc>
              <a:buFont typeface="Wingdings" panose="05000000000000000000" pitchFamily="2" charset="2"/>
              <a:buChar char="v"/>
            </a:pPr>
            <a:r>
              <a:rPr lang="hi-IN" dirty="0"/>
              <a:t>प्रशिक्षण/प्रबोधन कार्यक्रमों, कार्यशालाओं और संगोष्ठियों के आदि माध्‍यम से गढ़े गए और परिभाषित शब्‍दों का प्रचार-प्रसार, विस्‍तार और ध्‍यानपूर्वक समीक्षा करना।</a:t>
            </a:r>
          </a:p>
          <a:p>
            <a:pPr>
              <a:lnSpc>
                <a:spcPct val="100000"/>
              </a:lnSpc>
              <a:buFont typeface="Wingdings" panose="05000000000000000000" pitchFamily="2" charset="2"/>
              <a:buChar char="v"/>
            </a:pPr>
            <a:r>
              <a:rPr lang="hi-IN" dirty="0"/>
              <a:t>प्रकाशनों का नि:शुल्‍क वितरण।राष्‍ट्रीय अनुवाद मिशन को आवश्‍यक शब्‍दावली उपलब्‍ध कराना।</a:t>
            </a:r>
            <a:endParaRPr lang="en-IN" dirty="0"/>
          </a:p>
        </p:txBody>
      </p:sp>
    </p:spTree>
    <p:extLst>
      <p:ext uri="{BB962C8B-B14F-4D97-AF65-F5344CB8AC3E}">
        <p14:creationId xmlns:p14="http://schemas.microsoft.com/office/powerpoint/2010/main" val="2732807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844F-5B4E-5904-C012-964E16481D65}"/>
              </a:ext>
            </a:extLst>
          </p:cNvPr>
          <p:cNvSpPr>
            <a:spLocks noGrp="1"/>
          </p:cNvSpPr>
          <p:nvPr>
            <p:ph type="title"/>
          </p:nvPr>
        </p:nvSpPr>
        <p:spPr/>
        <p:txBody>
          <a:bodyPr>
            <a:normAutofit/>
          </a:bodyPr>
          <a:lstStyle/>
          <a:p>
            <a:r>
              <a:rPr lang="hi-IN" sz="4400" dirty="0"/>
              <a:t>शब्दावली निर्माण में आयोग की अधिकारिता</a:t>
            </a:r>
            <a:endParaRPr lang="en-IN" sz="4400" dirty="0"/>
          </a:p>
        </p:txBody>
      </p:sp>
      <p:sp>
        <p:nvSpPr>
          <p:cNvPr id="3" name="Content Placeholder 2">
            <a:extLst>
              <a:ext uri="{FF2B5EF4-FFF2-40B4-BE49-F238E27FC236}">
                <a16:creationId xmlns:a16="http://schemas.microsoft.com/office/drawing/2014/main" id="{33926F0D-E32E-8C0A-72A4-62D1035BC65F}"/>
              </a:ext>
            </a:extLst>
          </p:cNvPr>
          <p:cNvSpPr>
            <a:spLocks noGrp="1"/>
          </p:cNvSpPr>
          <p:nvPr>
            <p:ph idx="1"/>
          </p:nvPr>
        </p:nvSpPr>
        <p:spPr/>
        <p:txBody>
          <a:bodyPr>
            <a:normAutofit lnSpcReduction="10000"/>
          </a:bodyPr>
          <a:lstStyle/>
          <a:p>
            <a:pPr marL="0" indent="0" algn="just">
              <a:lnSpc>
                <a:spcPct val="100000"/>
              </a:lnSpc>
              <a:buNone/>
            </a:pPr>
            <a:r>
              <a:rPr lang="hi-IN" sz="2400" dirty="0">
                <a:cs typeface="+mj-cs"/>
              </a:rPr>
              <a:t>राष्ट्रपति के 27 अप्रैल, 1960 के आदेश के अनुसार सभी विषयों की शब्दावली के हिन्दी पर्यायों के निर्माण का उत्तरदायित्व केवल वैज्ञानिक तथा तकनीकी शब्दावली आयोग को सौंपा गया है। अतः शिक्षा, प्रशासन, अध्यापन आदि सभी क्षेत्रों में सभी पर यह बाध्यता है कि केवल शब्दावली आयोग द्वारा निर्मित मानक शब्दावली का ही सर्वत्र प्रयोग किया जाये। वस्तुतः पूरे देश में मानक शब्दावली के प्रयोग की वांछनीयता और एकरूपता की दृष्टि से यह अनिवार्य भी है। विश्वविद्यालय अनुदान आयोग ने भी सभी विश्वविद्यालयों आदि को यह निर्देश दिया है कि हिन्दी तथा अन्य भाषाओं की पाठ्यपुस्तकों में केवल शब्दावली आयोग की शब्दावली का ही प्रयोग किया जाये। इसी प्रकार राजभाषा विभाग, गृह मन्त्रालय ने भी प्रशासन के क्षेत्र में आयोग द्वारा निर्मित प्रशासनिक तथा अन्य शब्दावलियों के प्रयोग की बाध्यता का निर्देश दिया है।</a:t>
            </a:r>
            <a:endParaRPr lang="en-IN" sz="2400" dirty="0">
              <a:cs typeface="+mj-cs"/>
            </a:endParaRPr>
          </a:p>
        </p:txBody>
      </p:sp>
    </p:spTree>
    <p:extLst>
      <p:ext uri="{BB962C8B-B14F-4D97-AF65-F5344CB8AC3E}">
        <p14:creationId xmlns:p14="http://schemas.microsoft.com/office/powerpoint/2010/main" val="1169078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93BA7-D09C-248C-3994-D69F3E3801B8}"/>
              </a:ext>
            </a:extLst>
          </p:cNvPr>
          <p:cNvSpPr>
            <a:spLocks noGrp="1"/>
          </p:cNvSpPr>
          <p:nvPr>
            <p:ph type="title"/>
          </p:nvPr>
        </p:nvSpPr>
        <p:spPr/>
        <p:txBody>
          <a:bodyPr/>
          <a:lstStyle/>
          <a:p>
            <a:r>
              <a:rPr lang="hi-IN" dirty="0"/>
              <a:t>आयोग द्वारा शब्द-निर्माण की प्रक्रिया -</a:t>
            </a:r>
            <a:endParaRPr lang="en-IN" dirty="0"/>
          </a:p>
        </p:txBody>
      </p:sp>
      <p:sp>
        <p:nvSpPr>
          <p:cNvPr id="3" name="Content Placeholder 2">
            <a:extLst>
              <a:ext uri="{FF2B5EF4-FFF2-40B4-BE49-F238E27FC236}">
                <a16:creationId xmlns:a16="http://schemas.microsoft.com/office/drawing/2014/main" id="{2C06C942-F966-811C-A8A6-0CA59488BCA9}"/>
              </a:ext>
            </a:extLst>
          </p:cNvPr>
          <p:cNvSpPr>
            <a:spLocks noGrp="1"/>
          </p:cNvSpPr>
          <p:nvPr>
            <p:ph idx="1"/>
          </p:nvPr>
        </p:nvSpPr>
        <p:spPr/>
        <p:txBody>
          <a:bodyPr>
            <a:normAutofit/>
          </a:bodyPr>
          <a:lstStyle/>
          <a:p>
            <a:pPr algn="just">
              <a:lnSpc>
                <a:spcPct val="100000"/>
              </a:lnSpc>
            </a:pPr>
            <a:r>
              <a:rPr lang="hi-IN" sz="2400" dirty="0"/>
              <a:t>शब्दावली आयोग में विभिन्न विषयों के एकक एवं अधिकारी हैं जो अपने-अपने विशिष्ट विषय की पाठ्य पुस्तकों, अद्यतन शब्दकोशों, विश्वकोशों एवं सन्दर्भ-ग्रन्थों की सहायता से पर्यायों का चयन करते हैं। पर्यायों को अंतिम रूप देने के लिए आयोग के ये अधिकारी अपने-अपने विषयों/उपविषयों/विषय की शाखाओं के विशिष्ट विद्वानों, विश्वविद्यालय एवं उच्चतर तकनीकी संस्थानों के विशेषज्ञों आदि को परामर्श के लिए आमंत्रित करते हैं। इन विशेषज्ञों एवं अनुभवी भाषाविदों के परामर्श से ही प्रत्येक विषय के पर्याय को अन्तिम रूप दिया जाता है ताकि आयोग द्वारा निर्मित शब्दावली को मानक स्वीकृति प्राप्त हो। इन शब्दावलियों पर समय-समय पर अनेक कार्यशालाओं, संगोष्ठियों एवं बैठकों में पुनिर्विचार भी किया जाता है और आवश्यकतानुसार संशोधन एवं परिवर्धन भी।</a:t>
            </a:r>
            <a:endParaRPr lang="en-IN" sz="2400" dirty="0"/>
          </a:p>
        </p:txBody>
      </p:sp>
    </p:spTree>
    <p:extLst>
      <p:ext uri="{BB962C8B-B14F-4D97-AF65-F5344CB8AC3E}">
        <p14:creationId xmlns:p14="http://schemas.microsoft.com/office/powerpoint/2010/main" val="35565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4AC19-B966-3B0C-2A93-3CDFCF647D1C}"/>
              </a:ext>
            </a:extLst>
          </p:cNvPr>
          <p:cNvSpPr>
            <a:spLocks noGrp="1"/>
          </p:cNvSpPr>
          <p:nvPr>
            <p:ph type="title"/>
          </p:nvPr>
        </p:nvSpPr>
        <p:spPr/>
        <p:txBody>
          <a:bodyPr>
            <a:normAutofit/>
          </a:bodyPr>
          <a:lstStyle/>
          <a:p>
            <a:r>
              <a:rPr lang="hi-IN" sz="4000" dirty="0"/>
              <a:t>शब्दावली निर्माण के लिए स्वीकृत सिद्धान्त</a:t>
            </a:r>
            <a:endParaRPr lang="en-IN" sz="4000" dirty="0"/>
          </a:p>
        </p:txBody>
      </p:sp>
      <p:sp>
        <p:nvSpPr>
          <p:cNvPr id="3" name="Content Placeholder 2">
            <a:extLst>
              <a:ext uri="{FF2B5EF4-FFF2-40B4-BE49-F238E27FC236}">
                <a16:creationId xmlns:a16="http://schemas.microsoft.com/office/drawing/2014/main" id="{00A409F2-EFB3-6904-C9CF-9E8C13FD30F7}"/>
              </a:ext>
            </a:extLst>
          </p:cNvPr>
          <p:cNvSpPr>
            <a:spLocks noGrp="1"/>
          </p:cNvSpPr>
          <p:nvPr>
            <p:ph idx="1"/>
          </p:nvPr>
        </p:nvSpPr>
        <p:spPr>
          <a:xfrm>
            <a:off x="1097280" y="1845733"/>
            <a:ext cx="10058400" cy="4385733"/>
          </a:xfrm>
        </p:spPr>
        <p:txBody>
          <a:bodyPr>
            <a:normAutofit fontScale="92500" lnSpcReduction="10000"/>
          </a:bodyPr>
          <a:lstStyle/>
          <a:p>
            <a:pPr>
              <a:lnSpc>
                <a:spcPct val="100000"/>
              </a:lnSpc>
            </a:pPr>
            <a:r>
              <a:rPr lang="hi-IN" sz="1050" dirty="0"/>
              <a:t>आयोग द्वारा शब्दावली निर्माण के लिए स्वीकृत सिद्धान्तों का सार इस प्रकार है:</a:t>
            </a:r>
          </a:p>
          <a:p>
            <a:pPr>
              <a:lnSpc>
                <a:spcPct val="100000"/>
              </a:lnSpc>
            </a:pPr>
            <a:r>
              <a:rPr lang="hi-IN" sz="1050" dirty="0"/>
              <a:t>(1) अन्तरराष्ट्रीय शब्दों को यथासम्भव उनके प्रचलित अंग्रेजी रूपों में ही अपनाना चाहिए तथा हिन्दी व अन्य भारतीय भाषाओं की प्रकृति के अनुसार ही उनका लिप्यन्तरण करना चाहिए। अन्तरराष्ट्रीय शब्दावली के अन्तर्गत निम्नलिखित उदाहरण दिये जा सकते हैं :</a:t>
            </a:r>
          </a:p>
          <a:p>
            <a:pPr>
              <a:lnSpc>
                <a:spcPct val="110000"/>
              </a:lnSpc>
            </a:pPr>
            <a:r>
              <a:rPr lang="hi-IN" sz="1050" dirty="0"/>
              <a:t>(क) तत्वों और यौगिकों के नाम, जैसे हाइड्रोजन, कार्बन डाइऑक्साइड आदि;</a:t>
            </a:r>
          </a:p>
          <a:p>
            <a:pPr>
              <a:lnSpc>
                <a:spcPct val="110000"/>
              </a:lnSpc>
            </a:pPr>
            <a:r>
              <a:rPr lang="hi-IN" sz="1050" dirty="0"/>
              <a:t>(ख) तौल और माप की इकाइयाँ तथा भौतिक परिमाण की इकाइयाँ, जैसे डाइन, कैलरी, ऐम्पियर आदि;</a:t>
            </a:r>
          </a:p>
          <a:p>
            <a:pPr>
              <a:lnSpc>
                <a:spcPct val="110000"/>
              </a:lnSpc>
            </a:pPr>
            <a:r>
              <a:rPr lang="hi-IN" sz="1050" dirty="0"/>
              <a:t>(ग) ऐसे शब्द जो व्यक्तियों के नाम पर बनाए गए हैं, जैसे मार्क्सवाद (कार्ल मार्क्स), ब्रेल (ब्रेल), बॉयकाट (कैप्टन बॉयकाट), गिलोटिन (डॉ॰ गिलोटिन), गेरीमैण्डर (मिस्टर गेरी), एम्पियर (मिस्टर एम्पियर), फारेनहाइट तापक्रम (मिस्टर फारेनहाइट) आदि;(घ) वनस्पति-विज्ञान, प्राणि-विज्ञान, भूविज्ञान आदि की द्विपदी नामावली;</a:t>
            </a:r>
          </a:p>
          <a:p>
            <a:pPr>
              <a:lnSpc>
                <a:spcPct val="110000"/>
              </a:lnSpc>
            </a:pPr>
            <a:r>
              <a:rPr lang="hi-IN" sz="1050" dirty="0"/>
              <a:t>(ङ) स्थिरांक, जैसे </a:t>
            </a:r>
            <a:r>
              <a:rPr lang="en-IN" sz="1050" dirty="0"/>
              <a:t>p, g </a:t>
            </a:r>
            <a:r>
              <a:rPr lang="hi-IN" sz="1050" dirty="0"/>
              <a:t>आदि;</a:t>
            </a:r>
          </a:p>
          <a:p>
            <a:pPr>
              <a:lnSpc>
                <a:spcPct val="110000"/>
              </a:lnSpc>
            </a:pPr>
            <a:r>
              <a:rPr lang="hi-IN" sz="1050" dirty="0"/>
              <a:t>(च) ऐसे अन्य शब्द जिनका आमतौर पर सारे संसार में व्यवहार हो रहा है, जैसे रेडियो, पेट्रोल, रेडार, इलेक्ट्रॉन, प्रोटॉन, न्यूट्रॉन आदि;</a:t>
            </a:r>
          </a:p>
          <a:p>
            <a:pPr>
              <a:lnSpc>
                <a:spcPct val="110000"/>
              </a:lnSpc>
            </a:pPr>
            <a:r>
              <a:rPr lang="hi-IN" sz="1050" dirty="0"/>
              <a:t>(छ) गणित और विज्ञान की अन्य शाखाओं के संख्यांक, प्रतीक, चिह्न और सूत्र, जैसे साइन, कोसाइन, टेन्जेन्ट, लॉग आदि (गणितीय संक्रियाओं में प्रयुक्त अक्षर रोमन या ग्रीक वर्णमाला के होने चाहिए)।</a:t>
            </a:r>
          </a:p>
          <a:p>
            <a:pPr>
              <a:lnSpc>
                <a:spcPct val="100000"/>
              </a:lnSpc>
            </a:pPr>
            <a:r>
              <a:rPr lang="hi-IN" sz="1050" dirty="0"/>
              <a:t>(२) प्रतीक, रोमन लिपि में अन्तरराष्ट्रीय रूप में ही रखे जाएँगे परन्तु संक्षिप्त रूप देवनागरी और मानक रूपों से भी, विशेषतः साधारण तौल और माप में लिखे जा सकते हैं, जैसे सेन्टीमीटर का प्रतीक </a:t>
            </a:r>
            <a:r>
              <a:rPr lang="en-IN" sz="1050" dirty="0" err="1"/>
              <a:t>c.m.</a:t>
            </a:r>
            <a:r>
              <a:rPr lang="en-IN" sz="1050" dirty="0"/>
              <a:t> </a:t>
            </a:r>
            <a:r>
              <a:rPr lang="hi-IN" sz="1050" dirty="0"/>
              <a:t>हिन्दी में भी ऐसे ही प्रयुक्त होगा परन्तु देवनागरी में संक्षिप्त रूप से॰मी॰ भी हो सकता है। यह सिद्धान्त बाल-साहित्य और लोकप्रिय पुस्तकों में अपनाया जाएगा, परन्तु विज्ञान और प्रौद्योगिकी की मानक पुस्तकों में केवल अन्तरराष्ट्रीय प्रतीक, जैसे </a:t>
            </a:r>
            <a:r>
              <a:rPr lang="en-IN" sz="1050" dirty="0"/>
              <a:t>cm </a:t>
            </a:r>
            <a:r>
              <a:rPr lang="hi-IN" sz="1050" dirty="0"/>
              <a:t>ही प्रयुक्त करना चाहिए।</a:t>
            </a:r>
          </a:p>
          <a:p>
            <a:pPr>
              <a:lnSpc>
                <a:spcPct val="100000"/>
              </a:lnSpc>
            </a:pPr>
            <a:r>
              <a:rPr lang="hi-IN" sz="1050" dirty="0"/>
              <a:t>(3) ज्यामितीय आकृतियों में भारतीय लिपियों के अक्षर प्रयुक्त किए जा सकते हैं, जैसे क, ख, ग, या अ, ब, स परन्तु त्रिकोणमितीय फलनों में केवल रोमन अथवा ग्रीक अक्षर प्रयुक्त करने चाहिए, जैसे साइन </a:t>
            </a:r>
            <a:r>
              <a:rPr lang="en-IN" sz="1050" dirty="0"/>
              <a:t>x, </a:t>
            </a:r>
            <a:r>
              <a:rPr lang="hi-IN" sz="1050" dirty="0"/>
              <a:t>कॉस </a:t>
            </a:r>
            <a:r>
              <a:rPr lang="en-IN" sz="1050" dirty="0"/>
              <a:t>y </a:t>
            </a:r>
            <a:r>
              <a:rPr lang="hi-IN" sz="1050" dirty="0"/>
              <a:t>आदि।</a:t>
            </a:r>
          </a:p>
          <a:p>
            <a:pPr>
              <a:lnSpc>
                <a:spcPct val="100000"/>
              </a:lnSpc>
            </a:pPr>
            <a:r>
              <a:rPr lang="hi-IN" sz="1050" dirty="0"/>
              <a:t>(4) संकल्पनाओं (कांसेप्ट) को व्यक्त करने वाले शब्दों का सामान्यतः अनुवाद किया जाना चाहिए।</a:t>
            </a:r>
          </a:p>
        </p:txBody>
      </p:sp>
    </p:spTree>
    <p:extLst>
      <p:ext uri="{BB962C8B-B14F-4D97-AF65-F5344CB8AC3E}">
        <p14:creationId xmlns:p14="http://schemas.microsoft.com/office/powerpoint/2010/main" val="3446689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08626-7160-6136-FF33-B8F1ABC80DB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99CD960-5694-0CD6-998E-AFA71C8B1E3B}"/>
              </a:ext>
            </a:extLst>
          </p:cNvPr>
          <p:cNvSpPr>
            <a:spLocks noGrp="1"/>
          </p:cNvSpPr>
          <p:nvPr>
            <p:ph idx="1"/>
          </p:nvPr>
        </p:nvSpPr>
        <p:spPr>
          <a:xfrm>
            <a:off x="1097280" y="1845733"/>
            <a:ext cx="10058400" cy="4343399"/>
          </a:xfrm>
        </p:spPr>
        <p:txBody>
          <a:bodyPr>
            <a:normAutofit fontScale="70000" lnSpcReduction="20000"/>
          </a:bodyPr>
          <a:lstStyle/>
          <a:p>
            <a:pPr>
              <a:lnSpc>
                <a:spcPct val="110000"/>
              </a:lnSpc>
            </a:pPr>
            <a:r>
              <a:rPr lang="hi-IN" sz="2000" dirty="0"/>
              <a:t>(5) हिन्दी पर्यायों का चुनाव करते समय सरलता, अर्थ की परिशुद्धता और सुबोधता का विशेष ध्यान रखना चाहिए। सुधार-विरोधी प्रवृत्तियों से बचना चाहिए।</a:t>
            </a:r>
          </a:p>
          <a:p>
            <a:pPr>
              <a:lnSpc>
                <a:spcPct val="110000"/>
              </a:lnSpc>
            </a:pPr>
            <a:r>
              <a:rPr lang="hi-IN" sz="2000" dirty="0"/>
              <a:t>(6) सभी भारतीय भाषाओं के शब्दों में यथासम।भव अधिकाधिक एकरूपता लाना ही इसका उद्देश्य होना चाहिए और इसके लिए ऐसे शब्द अपनाने चाहिए जो –</a:t>
            </a:r>
          </a:p>
          <a:p>
            <a:pPr>
              <a:lnSpc>
                <a:spcPct val="110000"/>
              </a:lnSpc>
            </a:pPr>
            <a:r>
              <a:rPr lang="hi-IN" sz="2000" dirty="0"/>
              <a:t>(क) अधिक से अधिक प्रादेशिक भाषाओं में प्रयुक्त होते हों, और</a:t>
            </a:r>
          </a:p>
          <a:p>
            <a:pPr>
              <a:lnSpc>
                <a:spcPct val="110000"/>
              </a:lnSpc>
            </a:pPr>
            <a:r>
              <a:rPr lang="hi-IN" sz="2000" dirty="0"/>
              <a:t>(ख) संस्कृत धातुओं पर आधारित हों।</a:t>
            </a:r>
          </a:p>
          <a:p>
            <a:pPr>
              <a:lnSpc>
                <a:spcPct val="110000"/>
              </a:lnSpc>
            </a:pPr>
            <a:r>
              <a:rPr lang="hi-IN" dirty="0"/>
              <a:t>(7) ऐसे देशी शब्द जो सामान्य प्रयोग के पारिभाषिक शब्दों के स्थान पर हमारी भाषाओं में प्रचलित हो गये हैं, जैसे </a:t>
            </a:r>
            <a:r>
              <a:rPr lang="en-IN" dirty="0"/>
              <a:t>telegraph/telegram </a:t>
            </a:r>
            <a:r>
              <a:rPr lang="hi-IN" dirty="0"/>
              <a:t>के लिए तार, </a:t>
            </a:r>
            <a:r>
              <a:rPr lang="en-IN" dirty="0"/>
              <a:t>continent </a:t>
            </a:r>
            <a:r>
              <a:rPr lang="hi-IN" dirty="0"/>
              <a:t>के लिए महाद्वीप, </a:t>
            </a:r>
            <a:r>
              <a:rPr lang="en-IN" dirty="0"/>
              <a:t>post </a:t>
            </a:r>
            <a:r>
              <a:rPr lang="hi-IN" dirty="0"/>
              <a:t>के लिए डाक आदि इसी रूप में व्यवहार में लाए जाने चाहिए।</a:t>
            </a:r>
          </a:p>
          <a:p>
            <a:pPr>
              <a:lnSpc>
                <a:spcPct val="110000"/>
              </a:lnSpc>
            </a:pPr>
            <a:r>
              <a:rPr lang="hi-IN" dirty="0"/>
              <a:t>(8) अंग्रेजी, पुर्तगाली, फ़्रांसीसी आदि भाषाओं के ऐसे विदेशी शब्द जो भारतीय भाषाओं में प्रचलित हो गये हैं, जैसे टिकट, सिगनल, पेंशन, पुलिस, ब्यूरो, रेस्त्रां, डीलक्स, आदि इसी रूप में अपनाये जाने चाहिए।</a:t>
            </a:r>
          </a:p>
          <a:p>
            <a:pPr>
              <a:lnSpc>
                <a:spcPct val="110000"/>
              </a:lnSpc>
            </a:pPr>
            <a:r>
              <a:rPr lang="hi-IN" dirty="0"/>
              <a:t>(9) अन्तरराष्ट्रीय शब्दों का देवनागरी लिपि में लिप्यन्तरण  : अंग्रेजी शब्दों का लिप्यन्तरण इतना जटिल नहीं होना चाहिए कि उसके कारण वर्तमान देवनागरी वर्णों में नये चिह्न व प्रतीक शामिल करने की आवश्यकता पड़े। शब्दों का देवनागरी लिपि में लिप्यन्तरण अंग्रेजी उच्चारण के अधिकाधिक अनुरूप होना चाहिए और उनमें ऐसे परिवर्तन किए जायें जो भारत के शिक्षित वर्ग में प्रचलित हों।</a:t>
            </a:r>
          </a:p>
          <a:p>
            <a:pPr marL="0" indent="0">
              <a:lnSpc>
                <a:spcPct val="110000"/>
              </a:lnSpc>
              <a:buNone/>
            </a:pPr>
            <a:endParaRPr lang="en-IN" dirty="0"/>
          </a:p>
        </p:txBody>
      </p:sp>
    </p:spTree>
    <p:extLst>
      <p:ext uri="{BB962C8B-B14F-4D97-AF65-F5344CB8AC3E}">
        <p14:creationId xmlns:p14="http://schemas.microsoft.com/office/powerpoint/2010/main" val="2377924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B7F58-B157-D6BB-2B1F-97442582096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69F721A-5E09-9988-225D-9910F83AC18F}"/>
              </a:ext>
            </a:extLst>
          </p:cNvPr>
          <p:cNvSpPr>
            <a:spLocks noGrp="1"/>
          </p:cNvSpPr>
          <p:nvPr>
            <p:ph idx="1"/>
          </p:nvPr>
        </p:nvSpPr>
        <p:spPr/>
        <p:txBody>
          <a:bodyPr>
            <a:normAutofit fontScale="77500" lnSpcReduction="20000"/>
          </a:bodyPr>
          <a:lstStyle/>
          <a:p>
            <a:pPr>
              <a:lnSpc>
                <a:spcPct val="110000"/>
              </a:lnSpc>
            </a:pPr>
            <a:r>
              <a:rPr lang="hi-IN" dirty="0"/>
              <a:t>(10) लिंग  : हिन्दी में अपनाये गये अन्तरराष्ट्रीय शब्दों को, अन्यथा कारण न होने पर, पुल्लिंग रूप में ही प्रयुक्त करना चाहिए।</a:t>
            </a:r>
          </a:p>
          <a:p>
            <a:pPr>
              <a:lnSpc>
                <a:spcPct val="110000"/>
              </a:lnSpc>
            </a:pPr>
            <a:r>
              <a:rPr lang="hi-IN" dirty="0"/>
              <a:t>(11) संकर शब्द  : पारिभाषिक शब्दावली में संकर शब्द, जैसे </a:t>
            </a:r>
            <a:r>
              <a:rPr lang="en-IN" dirty="0"/>
              <a:t>guaranteed </a:t>
            </a:r>
            <a:r>
              <a:rPr lang="hi-IN" dirty="0"/>
              <a:t>के लिए ‘गारण्टित’, </a:t>
            </a:r>
            <a:r>
              <a:rPr lang="en-IN" dirty="0"/>
              <a:t>classical </a:t>
            </a:r>
            <a:r>
              <a:rPr lang="hi-IN" dirty="0"/>
              <a:t>के लिए ‘क्लासिकी’, </a:t>
            </a:r>
            <a:r>
              <a:rPr lang="en-IN" dirty="0"/>
              <a:t>codifier </a:t>
            </a:r>
            <a:r>
              <a:rPr lang="hi-IN" dirty="0"/>
              <a:t>के लिए ‘कोडकार’ आदि, के रूप सामान्य और प्राकृतिक भाषाशास्त्रीय प्रक्रिया के अनुसार बनाये गये हैं और ऐसे शब्दरूपों को पारिभाषिक शब्दावली की आवश्यकताओं, यथा सुबोधता, उपयोगिता और संक्षिप्तता का ध्यान रखते हुए व्यवहार में लाना चाहिए।</a:t>
            </a:r>
          </a:p>
          <a:p>
            <a:pPr>
              <a:lnSpc>
                <a:spcPct val="110000"/>
              </a:lnSpc>
            </a:pPr>
            <a:r>
              <a:rPr lang="hi-IN" dirty="0"/>
              <a:t>(12) पारिभाषिक शब्दों में सन्धि और समास  : कठिन सन्धियों का यथासम्भव कम से कम प्रयोग करना चाहिए और संयुक्त शब्दों के लिए दो शब्दों के बीच हाइफन ( - ) लगा देना चाहिए। इससे नयी शब्द-रचनाओं को सरलता और शीघ्रता से समझने में सहायता मिलेगी। जहाँ तक संस्कृत पर आधारित आदिवृद्धि का सम्बन्ध है, ‘व्यावहारिक’, ‘लाक्षणिक’ आदि प्रचलित संस्कृत तत्सम शब्दों में आदिवृद्धि का प्रयोग ही अपेक्षित है। परन्तु नवनिर्मित शब्दों में इससे बचा जा सकता है।</a:t>
            </a:r>
          </a:p>
          <a:p>
            <a:pPr>
              <a:lnSpc>
                <a:spcPct val="110000"/>
              </a:lnSpc>
            </a:pPr>
            <a:r>
              <a:rPr lang="hi-IN" dirty="0"/>
              <a:t>(13) हलन्त  : नए अपनाए हुए शब्दों में आवश्यकतानुसार हलन्त का प्रयोग करके उन्हें सही रूप में लिखना चाहिए।</a:t>
            </a:r>
          </a:p>
          <a:p>
            <a:pPr>
              <a:lnSpc>
                <a:spcPct val="110000"/>
              </a:lnSpc>
            </a:pPr>
            <a:r>
              <a:rPr lang="hi-IN" dirty="0"/>
              <a:t>(14) पंचम वर्ण का प्रयोग (पंचमाक्षर)  : पंचम वर्ण के स्थान पर अनुस्वार का प्रयोग करना चाहिए परन्तु </a:t>
            </a:r>
            <a:r>
              <a:rPr lang="en-IN" dirty="0"/>
              <a:t>lens, patent </a:t>
            </a:r>
            <a:r>
              <a:rPr lang="hi-IN" dirty="0"/>
              <a:t>आदि शब्दों का लिप्यन्तरण लेंस, पेटेंट/पेटेण्ट न करके लेन्स, पेटेन्ट ही करना चाहिए।</a:t>
            </a:r>
            <a:endParaRPr lang="en-IN" dirty="0"/>
          </a:p>
          <a:p>
            <a:pPr>
              <a:lnSpc>
                <a:spcPct val="110000"/>
              </a:lnSpc>
            </a:pPr>
            <a:endParaRPr lang="en-IN" dirty="0"/>
          </a:p>
        </p:txBody>
      </p:sp>
    </p:spTree>
    <p:extLst>
      <p:ext uri="{BB962C8B-B14F-4D97-AF65-F5344CB8AC3E}">
        <p14:creationId xmlns:p14="http://schemas.microsoft.com/office/powerpoint/2010/main" val="190394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7835-615B-B746-66D1-EF746EA82173}"/>
              </a:ext>
            </a:extLst>
          </p:cNvPr>
          <p:cNvSpPr>
            <a:spLocks noGrp="1"/>
          </p:cNvSpPr>
          <p:nvPr>
            <p:ph type="title"/>
          </p:nvPr>
        </p:nvSpPr>
        <p:spPr>
          <a:xfrm>
            <a:off x="982134" y="2617258"/>
            <a:ext cx="10515600" cy="1325563"/>
          </a:xfrm>
        </p:spPr>
        <p:txBody>
          <a:bodyPr/>
          <a:lstStyle/>
          <a:p>
            <a:pPr algn="ctr"/>
            <a:r>
              <a:rPr lang="hi-IN" dirty="0"/>
              <a:t>धन्यवाद</a:t>
            </a:r>
            <a:endParaRPr lang="en-IN" dirty="0"/>
          </a:p>
        </p:txBody>
      </p:sp>
      <p:sp>
        <p:nvSpPr>
          <p:cNvPr id="3" name="TextBox 3">
            <a:extLst>
              <a:ext uri="{FF2B5EF4-FFF2-40B4-BE49-F238E27FC236}">
                <a16:creationId xmlns:a16="http://schemas.microsoft.com/office/drawing/2014/main" id="{1984445E-723E-F8AC-DF4E-E34710F204A2}"/>
              </a:ext>
            </a:extLst>
          </p:cNvPr>
          <p:cNvSpPr txBox="1"/>
          <p:nvPr/>
        </p:nvSpPr>
        <p:spPr>
          <a:xfrm>
            <a:off x="1672166" y="4833035"/>
            <a:ext cx="8847667"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hi-IN" dirty="0">
              <a:latin typeface="Kokila" pitchFamily="34" charset="0"/>
              <a:ea typeface="Calibri" pitchFamily="34" charset="0"/>
              <a:cs typeface="Kokila" pitchFamily="34" charset="0"/>
            </a:endParaRPr>
          </a:p>
          <a:p>
            <a:pPr algn="ctr"/>
            <a:r>
              <a:rPr lang="hi-IN" b="1" dirty="0">
                <a:latin typeface="Kokila" pitchFamily="34" charset="0"/>
                <a:ea typeface="Calibri" pitchFamily="34" charset="0"/>
                <a:cs typeface="Kokila" pitchFamily="34" charset="0"/>
              </a:rPr>
              <a:t>यह ज्ञान के विविध माध्यमों से अध्ययन-अध्यापन हेतु संकलन मात्र है. इसमें मौलिकता सम्बन्धी कोई दावा नहीं है</a:t>
            </a:r>
            <a:r>
              <a:rPr lang="hi-IN" dirty="0">
                <a:latin typeface="Kokila" pitchFamily="34" charset="0"/>
                <a:ea typeface="Calibri" pitchFamily="34" charset="0"/>
                <a:cs typeface="Kokila" pitchFamily="34" charset="0"/>
              </a:rPr>
              <a:t>.  </a:t>
            </a:r>
            <a:endParaRPr lang="en-US" dirty="0"/>
          </a:p>
        </p:txBody>
      </p:sp>
    </p:spTree>
    <p:extLst>
      <p:ext uri="{BB962C8B-B14F-4D97-AF65-F5344CB8AC3E}">
        <p14:creationId xmlns:p14="http://schemas.microsoft.com/office/powerpoint/2010/main" val="128615232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55</TotalTime>
  <Words>1494</Words>
  <Application>Microsoft Office PowerPoint</Application>
  <PresentationFormat>Widescreen</PresentationFormat>
  <Paragraphs>45</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Calibri Light</vt:lpstr>
      <vt:lpstr>Kokila</vt:lpstr>
      <vt:lpstr>Open Sans</vt:lpstr>
      <vt:lpstr>Wingdings</vt:lpstr>
      <vt:lpstr>Retrospect</vt:lpstr>
      <vt:lpstr>वैज्ञानिक तथा तकनीकी शब्दावली आयोग</vt:lpstr>
      <vt:lpstr>प्रस्तावना:-</vt:lpstr>
      <vt:lpstr>तकनीकी शब्दावली आयोग निम्‍नलिखित कार्य करता है :-</vt:lpstr>
      <vt:lpstr>शब्दावली निर्माण में आयोग की अधिकारिता</vt:lpstr>
      <vt:lpstr>आयोग द्वारा शब्द-निर्माण की प्रक्रिया -</vt:lpstr>
      <vt:lpstr>शब्दावली निर्माण के लिए स्वीकृत सिद्धान्त</vt:lpstr>
      <vt:lpstr>PowerPoint Presentation</vt:lpstr>
      <vt:lpstr>PowerPoint Presentation</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भाषा के विविध रूप</dc:title>
  <dc:creator>Neha Mishra</dc:creator>
  <cp:lastModifiedBy>Neha Mishra</cp:lastModifiedBy>
  <cp:revision>32</cp:revision>
  <dcterms:created xsi:type="dcterms:W3CDTF">2022-07-17T02:25:21Z</dcterms:created>
  <dcterms:modified xsi:type="dcterms:W3CDTF">2022-07-19T04:44:06Z</dcterms:modified>
</cp:coreProperties>
</file>